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4" r:id="rId4"/>
    <p:sldId id="265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58" r:id="rId14"/>
    <p:sldId id="259" r:id="rId15"/>
    <p:sldId id="260" r:id="rId16"/>
    <p:sldId id="26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8EA-A987-410C-93CE-76136EE07BD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F1B-05F4-4D19-A7FE-8D2BFE2D7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8EA-A987-410C-93CE-76136EE07BD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F1B-05F4-4D19-A7FE-8D2BFE2D7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8EA-A987-410C-93CE-76136EE07BD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F1B-05F4-4D19-A7FE-8D2BFE2D7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8EA-A987-410C-93CE-76136EE07BD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F1B-05F4-4D19-A7FE-8D2BFE2D7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8EA-A987-410C-93CE-76136EE07BD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F1B-05F4-4D19-A7FE-8D2BFE2D7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8EA-A987-410C-93CE-76136EE07BD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F1B-05F4-4D19-A7FE-8D2BFE2D7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8EA-A987-410C-93CE-76136EE07BD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F1B-05F4-4D19-A7FE-8D2BFE2D7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8EA-A987-410C-93CE-76136EE07BD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F1B-05F4-4D19-A7FE-8D2BFE2D7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8EA-A987-410C-93CE-76136EE07BD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F1B-05F4-4D19-A7FE-8D2BFE2D7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8EA-A987-410C-93CE-76136EE07BD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F1B-05F4-4D19-A7FE-8D2BFE2D7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8EA-A987-410C-93CE-76136EE07BD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F1B-05F4-4D19-A7FE-8D2BFE2D7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178EA-A987-410C-93CE-76136EE07BD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F6F1B-05F4-4D19-A7FE-8D2BFE2D7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Goudy Old Style" pitchFamily="18" charset="0"/>
              </a:rPr>
              <a:t>1) How is our amazing lake described in the poem?</a:t>
            </a:r>
            <a:br>
              <a:rPr lang="en-US" sz="2400" b="1" dirty="0" smtClean="0">
                <a:solidFill>
                  <a:srgbClr val="000099"/>
                </a:solidFill>
                <a:latin typeface="Goudy Old Style" pitchFamily="18" charset="0"/>
              </a:rPr>
            </a:br>
            <a:r>
              <a:rPr lang="en-US" sz="2400" b="1" dirty="0" smtClean="0">
                <a:solidFill>
                  <a:srgbClr val="000099"/>
                </a:solidFill>
                <a:latin typeface="Goudy Old Style" pitchFamily="18" charset="0"/>
              </a:rPr>
              <a:t>2) What disobedient daughter is mentioned in the poem?</a:t>
            </a:r>
            <a:br>
              <a:rPr lang="en-US" sz="2400" b="1" dirty="0" smtClean="0">
                <a:solidFill>
                  <a:srgbClr val="000099"/>
                </a:solidFill>
                <a:latin typeface="Goudy Old Style" pitchFamily="18" charset="0"/>
              </a:rPr>
            </a:br>
            <a:r>
              <a:rPr lang="en-US" sz="2400" b="1" dirty="0" smtClean="0">
                <a:solidFill>
                  <a:srgbClr val="000099"/>
                </a:solidFill>
                <a:latin typeface="Goudy Old Style" pitchFamily="18" charset="0"/>
              </a:rPr>
              <a:t>3) Guess the topic of our lesson 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244280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300" b="1" dirty="0" smtClean="0">
              <a:latin typeface="Goudy Old Style" pitchFamily="18" charset="0"/>
              <a:cs typeface="Arabic Typesetting" pitchFamily="66" charset="-78"/>
            </a:endParaRPr>
          </a:p>
          <a:p>
            <a:pPr algn="ctr">
              <a:buNone/>
            </a:pPr>
            <a:r>
              <a:rPr lang="en-US" sz="3300" b="1" dirty="0" smtClean="0">
                <a:latin typeface="Goudy Old Style" pitchFamily="18" charset="0"/>
                <a:cs typeface="Arabic Typesetting" pitchFamily="66" charset="-78"/>
              </a:rPr>
              <a:t>Oh, Great Baikal! </a:t>
            </a:r>
          </a:p>
          <a:p>
            <a:pPr algn="ctr">
              <a:buNone/>
            </a:pPr>
            <a:r>
              <a:rPr lang="en-US" sz="3300" b="1" dirty="0" smtClean="0">
                <a:latin typeface="Goudy Old Style" pitchFamily="18" charset="0"/>
                <a:cs typeface="Arabic Typesetting" pitchFamily="66" charset="-78"/>
              </a:rPr>
              <a:t>The world of gods – </a:t>
            </a:r>
            <a:r>
              <a:rPr lang="en-US" sz="3300" b="1" dirty="0" err="1" smtClean="0">
                <a:solidFill>
                  <a:srgbClr val="000099"/>
                </a:solidFill>
                <a:latin typeface="Goudy Old Style" pitchFamily="18" charset="0"/>
                <a:cs typeface="Arabic Typesetting" pitchFamily="66" charset="-78"/>
              </a:rPr>
              <a:t>ezhinz</a:t>
            </a:r>
            <a:r>
              <a:rPr lang="en-US" sz="3300" b="1" dirty="0" smtClean="0">
                <a:solidFill>
                  <a:srgbClr val="000099"/>
                </a:solidFill>
                <a:latin typeface="Goudy Old Style" pitchFamily="18" charset="0"/>
                <a:cs typeface="Arabic Typesetting" pitchFamily="66" charset="-78"/>
              </a:rPr>
              <a:t>,</a:t>
            </a:r>
            <a:endParaRPr lang="en-US" sz="3300" b="1" dirty="0" smtClean="0">
              <a:latin typeface="Goudy Old Style" pitchFamily="18" charset="0"/>
              <a:cs typeface="Arabic Typesetting" pitchFamily="66" charset="-78"/>
            </a:endParaRPr>
          </a:p>
          <a:p>
            <a:pPr algn="ctr">
              <a:buNone/>
            </a:pPr>
            <a:r>
              <a:rPr lang="en-US" sz="3300" b="1" dirty="0" smtClean="0">
                <a:latin typeface="Goudy Old Style" pitchFamily="18" charset="0"/>
                <a:cs typeface="Arabic Typesetting" pitchFamily="66" charset="-78"/>
              </a:rPr>
              <a:t> the land of miracles and legends.</a:t>
            </a:r>
          </a:p>
          <a:p>
            <a:pPr algn="ctr">
              <a:buNone/>
            </a:pPr>
            <a:r>
              <a:rPr lang="en-US" sz="3300" b="1" dirty="0" smtClean="0">
                <a:latin typeface="Goudy Old Style" pitchFamily="18" charset="0"/>
                <a:cs typeface="Arabic Typesetting" pitchFamily="66" charset="-78"/>
              </a:rPr>
              <a:t>Where is your </a:t>
            </a:r>
            <a:r>
              <a:rPr lang="en-US" sz="3300" b="1" dirty="0" smtClean="0">
                <a:solidFill>
                  <a:srgbClr val="000099"/>
                </a:solidFill>
                <a:latin typeface="Goudy Old Style" pitchFamily="18" charset="0"/>
                <a:cs typeface="Arabic Typesetting" pitchFamily="66" charset="-78"/>
              </a:rPr>
              <a:t>disobedient </a:t>
            </a:r>
            <a:r>
              <a:rPr lang="en-US" sz="3300" b="1" dirty="0" smtClean="0">
                <a:latin typeface="Goudy Old Style" pitchFamily="18" charset="0"/>
                <a:cs typeface="Arabic Typesetting" pitchFamily="66" charset="-78"/>
              </a:rPr>
              <a:t>daughter? …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7" name="Picture 2" descr="F:\Pictures_of_my_region\фото и песни\93739622_large_3303834_baykal_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528392" cy="2262910"/>
          </a:xfrm>
          <a:prstGeom prst="rect">
            <a:avLst/>
          </a:prstGeom>
          <a:noFill/>
          <a:ln cmpd="sng">
            <a:solidFill>
              <a:srgbClr val="002060"/>
            </a:solidFill>
          </a:ln>
        </p:spPr>
      </p:pic>
      <p:pic>
        <p:nvPicPr>
          <p:cNvPr id="8" name="Picture 2" descr="F:\Pictures_of_my_region\фото и песни\kamni_ozero_sibir_baykal_voda_prozrachnaya_oblaka_7111_1680x1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21088"/>
            <a:ext cx="3528392" cy="2348880"/>
          </a:xfrm>
          <a:prstGeom prst="rect">
            <a:avLst/>
          </a:prstGeom>
          <a:noFill/>
          <a:ln cmpd="sng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Goudy Old Style" pitchFamily="18" charset="0"/>
              </a:rPr>
              <a:t>Is it possible to find a force to hold love imprisoned?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Goudy Old Style" pitchFamily="18" charset="0"/>
              </a:rPr>
              <a:t>When Baikal learnt about Angara's beloved, he ordered </a:t>
            </a:r>
            <a:r>
              <a:rPr lang="en-US" b="1" dirty="0" err="1" smtClean="0">
                <a:latin typeface="Goudy Old Style" pitchFamily="18" charset="0"/>
              </a:rPr>
              <a:t>Olkhon</a:t>
            </a:r>
            <a:r>
              <a:rPr lang="en-US" b="1" dirty="0" smtClean="0">
                <a:latin typeface="Goudy Old Style" pitchFamily="18" charset="0"/>
              </a:rPr>
              <a:t> to imprison her in a stone dungeon. </a:t>
            </a:r>
            <a:endParaRPr lang="ru-RU" b="1" dirty="0" smtClean="0"/>
          </a:p>
          <a:p>
            <a:pPr>
              <a:buNone/>
            </a:pPr>
            <a:r>
              <a:rPr lang="en-US" b="1" dirty="0" smtClean="0">
                <a:latin typeface="Goudy Old Style" pitchFamily="18" charset="0"/>
              </a:rPr>
              <a:t>She broke the ring of the mountains, tossing great boulders about and when night fell she ran off to her beloved.</a:t>
            </a:r>
            <a:endParaRPr lang="ru-RU" b="1" dirty="0"/>
          </a:p>
        </p:txBody>
      </p:sp>
      <p:pic>
        <p:nvPicPr>
          <p:cNvPr id="8194" name="Picture 2" descr="C:\Users\user\Desktop\Красавица Ангара\Рисунок_Легенда_Ангара\Изображение 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816424" cy="5256584"/>
          </a:xfrm>
          <a:prstGeom prst="rect">
            <a:avLst/>
          </a:prstGeom>
          <a:noFill/>
          <a:ln cmpd="sng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Goudy Old Style" pitchFamily="18" charset="0"/>
              </a:rPr>
              <a:t>Disobedient daughter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b="1" dirty="0" smtClean="0">
              <a:latin typeface="Goudy Old Style" pitchFamily="18" charset="0"/>
            </a:endParaRPr>
          </a:p>
          <a:p>
            <a:pPr>
              <a:buNone/>
            </a:pPr>
            <a:r>
              <a:rPr lang="en-US" b="1" dirty="0" smtClean="0">
                <a:latin typeface="Goudy Old Style" pitchFamily="18" charset="0"/>
              </a:rPr>
              <a:t>When her father saw that she had left him</a:t>
            </a:r>
          </a:p>
          <a:p>
            <a:pPr>
              <a:buNone/>
            </a:pPr>
            <a:r>
              <a:rPr lang="en-US" b="1" dirty="0" smtClean="0">
                <a:latin typeface="Goudy Old Style" pitchFamily="18" charset="0"/>
              </a:rPr>
              <a:t>Enraged Baikal seized a fragment of a rock and threw it with all his might after Angara, but in vain.</a:t>
            </a:r>
            <a:endParaRPr lang="ru-RU" b="1" dirty="0"/>
          </a:p>
        </p:txBody>
      </p:sp>
      <p:pic>
        <p:nvPicPr>
          <p:cNvPr id="9218" name="Picture 2" descr="C:\Users\user\Desktop\Красавица Ангара\Рисунок_Легенда_Ангара\Изображение 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672408" cy="5184576"/>
          </a:xfrm>
          <a:prstGeom prst="rect">
            <a:avLst/>
          </a:prstGeom>
          <a:noFill/>
          <a:ln cmpd="sng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Goudy Old Style" pitchFamily="18" charset="0"/>
              </a:rPr>
              <a:t>Shaman rock.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latin typeface="Goudy Old Style" pitchFamily="18" charset="0"/>
              </a:rPr>
              <a:t>Yenisei and Angara met and began live </a:t>
            </a:r>
            <a:r>
              <a:rPr lang="en-US" b="1" smtClean="0">
                <a:latin typeface="Goudy Old Style" pitchFamily="18" charset="0"/>
              </a:rPr>
              <a:t>in love </a:t>
            </a:r>
            <a:r>
              <a:rPr lang="en-US" b="1" dirty="0" smtClean="0">
                <a:latin typeface="Goudy Old Style" pitchFamily="18" charset="0"/>
              </a:rPr>
              <a:t>and happiness. Many years passed. Baikal, Angara, </a:t>
            </a:r>
            <a:r>
              <a:rPr lang="en-US" b="1" dirty="0" err="1" smtClean="0">
                <a:latin typeface="Goudy Old Style" pitchFamily="18" charset="0"/>
              </a:rPr>
              <a:t>Yenisey</a:t>
            </a:r>
            <a:r>
              <a:rPr lang="en-US" b="1" dirty="0" smtClean="0">
                <a:latin typeface="Goudy Old Style" pitchFamily="18" charset="0"/>
              </a:rPr>
              <a:t> and their tears were turned into water. Only </a:t>
            </a:r>
            <a:r>
              <a:rPr lang="en-US" b="1" dirty="0" err="1" smtClean="0">
                <a:latin typeface="Goudy Old Style" pitchFamily="18" charset="0"/>
              </a:rPr>
              <a:t>Olkhon</a:t>
            </a:r>
            <a:r>
              <a:rPr lang="en-US" b="1" dirty="0" smtClean="0">
                <a:latin typeface="Goudy Old Style" pitchFamily="18" charset="0"/>
              </a:rPr>
              <a:t> turned into a big stone. And the stone that Baikal had thrown at his daughter, people named Shaman rock.</a:t>
            </a:r>
            <a:endParaRPr lang="ru-RU" b="1" dirty="0"/>
          </a:p>
        </p:txBody>
      </p:sp>
      <p:pic>
        <p:nvPicPr>
          <p:cNvPr id="10242" name="Picture 2" descr="F:\Pictures_of_my_region\фото о Бурятии\фото Байкала\olx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812232" cy="3528392"/>
          </a:xfrm>
          <a:prstGeom prst="rect">
            <a:avLst/>
          </a:prstGeom>
          <a:noFill/>
          <a:ln cmpd="sng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08012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Handout 1 </a:t>
            </a:r>
            <a:r>
              <a:rPr lang="ru-RU" sz="2800" dirty="0" smtClean="0">
                <a:solidFill>
                  <a:srgbClr val="006600"/>
                </a:solidFill>
              </a:rPr>
              <a:t/>
            </a:r>
            <a:br>
              <a:rPr lang="ru-RU" sz="2800" dirty="0" smtClean="0">
                <a:solidFill>
                  <a:srgbClr val="006600"/>
                </a:solidFill>
              </a:rPr>
            </a:b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568952" cy="5112568"/>
          </a:xfrm>
        </p:spPr>
        <p:txBody>
          <a:bodyPr>
            <a:normAutofit lnSpcReduction="10000"/>
          </a:bodyPr>
          <a:lstStyle/>
          <a:p>
            <a:r>
              <a:rPr lang="en-US" sz="3300" b="1" dirty="0" smtClean="0">
                <a:solidFill>
                  <a:srgbClr val="000099"/>
                </a:solidFill>
                <a:latin typeface="Goudy Old Style" pitchFamily="18" charset="0"/>
              </a:rPr>
              <a:t>Find </a:t>
            </a:r>
            <a:r>
              <a:rPr lang="en-US" sz="3300" b="1" dirty="0">
                <a:solidFill>
                  <a:srgbClr val="000099"/>
                </a:solidFill>
                <a:latin typeface="Goudy Old Style" pitchFamily="18" charset="0"/>
              </a:rPr>
              <a:t>someone in the legend and say who</a:t>
            </a:r>
            <a:endParaRPr lang="ru-RU" sz="3300" b="1" dirty="0">
              <a:solidFill>
                <a:srgbClr val="000099"/>
              </a:solidFill>
            </a:endParaRPr>
          </a:p>
          <a:p>
            <a:r>
              <a:rPr lang="en-US" sz="3300" b="1" dirty="0">
                <a:solidFill>
                  <a:schemeClr val="tx1"/>
                </a:solidFill>
                <a:latin typeface="Goudy Old Style" pitchFamily="18" charset="0"/>
              </a:rPr>
              <a:t>… was brave, skilful and had fair hair. </a:t>
            </a:r>
            <a:endParaRPr lang="ru-RU" sz="3300" b="1" dirty="0">
              <a:solidFill>
                <a:schemeClr val="tx1"/>
              </a:solidFill>
            </a:endParaRPr>
          </a:p>
          <a:p>
            <a:r>
              <a:rPr lang="en-US" sz="3300" b="1" dirty="0">
                <a:solidFill>
                  <a:schemeClr val="tx1"/>
                </a:solidFill>
                <a:latin typeface="Goudy Old Style" pitchFamily="18" charset="0"/>
              </a:rPr>
              <a:t>… was pitiless, cunning but a devoted servant. </a:t>
            </a:r>
            <a:endParaRPr lang="ru-RU" sz="3300" b="1" dirty="0">
              <a:solidFill>
                <a:schemeClr val="tx1"/>
              </a:solidFill>
            </a:endParaRPr>
          </a:p>
          <a:p>
            <a:r>
              <a:rPr lang="en-US" sz="3300" b="1" dirty="0">
                <a:solidFill>
                  <a:schemeClr val="tx1"/>
                </a:solidFill>
                <a:latin typeface="Goudy Old Style" pitchFamily="18" charset="0"/>
              </a:rPr>
              <a:t>… was angry, strong, and  had vast wealth. </a:t>
            </a:r>
            <a:endParaRPr lang="ru-RU" sz="3300" b="1" dirty="0">
              <a:solidFill>
                <a:schemeClr val="tx1"/>
              </a:solidFill>
            </a:endParaRPr>
          </a:p>
          <a:p>
            <a:r>
              <a:rPr lang="en-US" sz="3300" b="1" dirty="0">
                <a:solidFill>
                  <a:schemeClr val="tx1"/>
                </a:solidFill>
                <a:latin typeface="Goudy Old Style" pitchFamily="18" charset="0"/>
              </a:rPr>
              <a:t>… was charming, rebellious and had a sweet heart. </a:t>
            </a:r>
            <a:endParaRPr lang="ru-RU" sz="3300" b="1" dirty="0">
              <a:solidFill>
                <a:schemeClr val="tx1"/>
              </a:solidFill>
            </a:endParaRPr>
          </a:p>
          <a:p>
            <a:r>
              <a:rPr lang="en-US" sz="3300" b="1" dirty="0">
                <a:solidFill>
                  <a:schemeClr val="tx1"/>
                </a:solidFill>
                <a:latin typeface="Goudy Old Style" pitchFamily="18" charset="0"/>
              </a:rPr>
              <a:t>… was irresolute, cowardl</a:t>
            </a:r>
            <a:r>
              <a:rPr lang="en-US" sz="3300" dirty="0">
                <a:solidFill>
                  <a:schemeClr val="tx1"/>
                </a:solidFill>
                <a:latin typeface="Goudy Old Style" pitchFamily="18" charset="0"/>
              </a:rPr>
              <a:t>y </a:t>
            </a:r>
            <a:r>
              <a:rPr lang="en-US" sz="3300" b="1" dirty="0">
                <a:solidFill>
                  <a:schemeClr val="tx1"/>
                </a:solidFill>
                <a:latin typeface="Goudy Old Style" pitchFamily="18" charset="0"/>
              </a:rPr>
              <a:t>but loved by the Master. </a:t>
            </a:r>
            <a:endParaRPr lang="ru-RU" sz="3300" b="1" dirty="0">
              <a:solidFill>
                <a:schemeClr val="tx1"/>
              </a:solidFill>
            </a:endParaRPr>
          </a:p>
          <a:p>
            <a:r>
              <a:rPr lang="en-US" sz="3300" b="1" dirty="0">
                <a:solidFill>
                  <a:srgbClr val="000099"/>
                </a:solidFill>
                <a:latin typeface="Goudy Old Style" pitchFamily="18" charset="0"/>
              </a:rPr>
              <a:t>Fill in the gaps and tell the results.</a:t>
            </a:r>
            <a:endParaRPr lang="ru-RU" sz="3300" b="1" dirty="0">
              <a:solidFill>
                <a:srgbClr val="000099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800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Goudy Old Style" pitchFamily="18" charset="0"/>
              </a:rPr>
              <a:t>Handout 2</a:t>
            </a:r>
            <a:br>
              <a:rPr lang="en-US" sz="3200" b="1" dirty="0" smtClean="0">
                <a:solidFill>
                  <a:srgbClr val="006600"/>
                </a:solidFill>
                <a:latin typeface="Goudy Old Style" pitchFamily="18" charset="0"/>
              </a:rPr>
            </a:br>
            <a:r>
              <a:rPr lang="en-US" sz="3200" b="1" dirty="0" smtClean="0">
                <a:solidFill>
                  <a:srgbClr val="000099"/>
                </a:solidFill>
                <a:latin typeface="Goudy Old Style" pitchFamily="18" charset="0"/>
              </a:rPr>
              <a:t>Match </a:t>
            </a:r>
            <a:r>
              <a:rPr lang="en-US" sz="3200" b="1" dirty="0" smtClean="0">
                <a:solidFill>
                  <a:srgbClr val="000099"/>
                </a:solidFill>
                <a:latin typeface="Goudy Old Style" pitchFamily="18" charset="0"/>
              </a:rPr>
              <a:t>the three verbs with the character of the legend.</a:t>
            </a:r>
            <a:r>
              <a:rPr lang="ru-RU" sz="3200" b="1" dirty="0" smtClean="0">
                <a:solidFill>
                  <a:srgbClr val="000099"/>
                </a:solidFill>
              </a:rPr>
              <a:t/>
            </a:r>
            <a:br>
              <a:rPr lang="ru-RU" sz="3200" b="1" dirty="0" smtClean="0">
                <a:solidFill>
                  <a:srgbClr val="000099"/>
                </a:solidFill>
              </a:rPr>
            </a:br>
            <a:endParaRPr lang="ru-RU" sz="3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08912" cy="4896544"/>
          </a:xfrm>
        </p:spPr>
        <p:txBody>
          <a:bodyPr/>
          <a:lstStyle/>
          <a:p>
            <a:pPr lvl="0"/>
            <a:endParaRPr lang="en-US" sz="3600" b="1" dirty="0" smtClean="0">
              <a:solidFill>
                <a:schemeClr val="tx1"/>
              </a:solidFill>
              <a:latin typeface="Goudy Old Style" pitchFamily="18" charset="0"/>
            </a:endParaRPr>
          </a:p>
          <a:p>
            <a:pPr lvl="0"/>
            <a:r>
              <a:rPr lang="en-US" sz="3600" b="1" dirty="0" smtClean="0">
                <a:solidFill>
                  <a:schemeClr val="tx1"/>
                </a:solidFill>
                <a:latin typeface="Goudy Old Style" pitchFamily="18" charset="0"/>
              </a:rPr>
              <a:t>Was </a:t>
            </a:r>
            <a:r>
              <a:rPr lang="en-US" sz="3600" b="1" dirty="0">
                <a:solidFill>
                  <a:schemeClr val="tx1"/>
                </a:solidFill>
                <a:latin typeface="Goudy Old Style" pitchFamily="18" charset="0"/>
              </a:rPr>
              <a:t>bored, fall in love, </a:t>
            </a:r>
            <a:r>
              <a:rPr lang="en-US" sz="3600" b="1" dirty="0" smtClean="0">
                <a:solidFill>
                  <a:schemeClr val="tx1"/>
                </a:solidFill>
                <a:latin typeface="Goudy Old Style" pitchFamily="18" charset="0"/>
              </a:rPr>
              <a:t>escaped</a:t>
            </a:r>
            <a:endParaRPr lang="ru-RU" sz="3600" b="1" dirty="0">
              <a:solidFill>
                <a:schemeClr val="tx1"/>
              </a:solidFill>
            </a:endParaRPr>
          </a:p>
          <a:p>
            <a:pPr lvl="0"/>
            <a:r>
              <a:rPr lang="en-US" sz="3600" b="1" dirty="0">
                <a:solidFill>
                  <a:schemeClr val="tx1"/>
                </a:solidFill>
                <a:latin typeface="Goudy Old Style" pitchFamily="18" charset="0"/>
              </a:rPr>
              <a:t>Was obedient, imprisoned, was </a:t>
            </a:r>
            <a:r>
              <a:rPr lang="en-US" sz="3600" b="1" dirty="0" smtClean="0">
                <a:solidFill>
                  <a:schemeClr val="tx1"/>
                </a:solidFill>
                <a:latin typeface="Goudy Old Style" pitchFamily="18" charset="0"/>
              </a:rPr>
              <a:t>punished</a:t>
            </a:r>
            <a:endParaRPr lang="ru-RU" sz="3600" b="1" dirty="0">
              <a:solidFill>
                <a:schemeClr val="tx1"/>
              </a:solidFill>
            </a:endParaRPr>
          </a:p>
          <a:p>
            <a:pPr lvl="0"/>
            <a:r>
              <a:rPr lang="en-US" sz="3600" b="1" dirty="0">
                <a:solidFill>
                  <a:schemeClr val="tx1"/>
                </a:solidFill>
                <a:latin typeface="Goudy Old Style" pitchFamily="18" charset="0"/>
              </a:rPr>
              <a:t>Competed, won, was </a:t>
            </a:r>
            <a:r>
              <a:rPr lang="en-US" sz="3600" b="1" dirty="0" smtClean="0">
                <a:solidFill>
                  <a:schemeClr val="tx1"/>
                </a:solidFill>
                <a:latin typeface="Goudy Old Style" pitchFamily="18" charset="0"/>
              </a:rPr>
              <a:t>fascinated</a:t>
            </a:r>
            <a:endParaRPr lang="ru-RU" sz="3600" b="1" dirty="0">
              <a:solidFill>
                <a:schemeClr val="tx1"/>
              </a:solidFill>
            </a:endParaRPr>
          </a:p>
          <a:p>
            <a:pPr lvl="0"/>
            <a:r>
              <a:rPr lang="en-US" sz="3600" b="1" dirty="0">
                <a:solidFill>
                  <a:schemeClr val="tx1"/>
                </a:solidFill>
                <a:latin typeface="Goudy Old Style" pitchFamily="18" charset="0"/>
              </a:rPr>
              <a:t>Ordered, loved, </a:t>
            </a:r>
            <a:r>
              <a:rPr lang="en-US" sz="3600" b="1" dirty="0" smtClean="0">
                <a:solidFill>
                  <a:schemeClr val="tx1"/>
                </a:solidFill>
                <a:latin typeface="Goudy Old Style" pitchFamily="18" charset="0"/>
              </a:rPr>
              <a:t>threw</a:t>
            </a:r>
            <a:endParaRPr lang="ru-RU" sz="3600" b="1" dirty="0">
              <a:solidFill>
                <a:schemeClr val="tx1"/>
              </a:solidFill>
            </a:endParaRPr>
          </a:p>
          <a:p>
            <a:pPr lvl="0"/>
            <a:r>
              <a:rPr lang="en-US" sz="3600" b="1" dirty="0">
                <a:solidFill>
                  <a:schemeClr val="tx1"/>
                </a:solidFill>
                <a:latin typeface="Goudy Old Style" pitchFamily="18" charset="0"/>
              </a:rPr>
              <a:t>Came, wanted, was </a:t>
            </a:r>
            <a:r>
              <a:rPr lang="en-US" sz="3600" b="1" dirty="0" smtClean="0">
                <a:solidFill>
                  <a:schemeClr val="tx1"/>
                </a:solidFill>
                <a:latin typeface="Goudy Old Style" pitchFamily="18" charset="0"/>
              </a:rPr>
              <a:t>refused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58417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Goudy Old Style" pitchFamily="18" charset="0"/>
              </a:rPr>
              <a:t>Handout 3</a:t>
            </a:r>
            <a:r>
              <a:rPr lang="en-US" sz="3600" b="1" dirty="0" smtClean="0">
                <a:solidFill>
                  <a:srgbClr val="000099"/>
                </a:solidFill>
                <a:latin typeface="Goudy Old Style" pitchFamily="18" charset="0"/>
              </a:rPr>
              <a:t/>
            </a:r>
            <a:br>
              <a:rPr lang="en-US" sz="3600" b="1" dirty="0" smtClean="0">
                <a:solidFill>
                  <a:srgbClr val="000099"/>
                </a:solidFill>
                <a:latin typeface="Goudy Old Style" pitchFamily="18" charset="0"/>
              </a:rPr>
            </a:br>
            <a:r>
              <a:rPr lang="en-US" sz="3600" b="1" dirty="0" smtClean="0">
                <a:solidFill>
                  <a:srgbClr val="000099"/>
                </a:solidFill>
                <a:latin typeface="Goudy Old Style" pitchFamily="18" charset="0"/>
              </a:rPr>
              <a:t>Why </a:t>
            </a:r>
            <a:r>
              <a:rPr lang="en-US" sz="3600" b="1" dirty="0" smtClean="0">
                <a:solidFill>
                  <a:srgbClr val="000099"/>
                </a:solidFill>
                <a:latin typeface="Goudy Old Style" pitchFamily="18" charset="0"/>
              </a:rPr>
              <a:t>did they do it? </a:t>
            </a:r>
            <a:r>
              <a:rPr lang="ru-RU" sz="3600" b="1" dirty="0" smtClean="0">
                <a:solidFill>
                  <a:srgbClr val="000099"/>
                </a:solidFill>
              </a:rPr>
              <a:t/>
            </a:r>
            <a:br>
              <a:rPr lang="ru-RU" sz="3600" b="1" dirty="0" smtClean="0">
                <a:solidFill>
                  <a:srgbClr val="000099"/>
                </a:solidFill>
              </a:rPr>
            </a:b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280920" cy="4896544"/>
          </a:xfrm>
        </p:spPr>
        <p:txBody>
          <a:bodyPr/>
          <a:lstStyle/>
          <a:p>
            <a:pPr lvl="0"/>
            <a:endParaRPr lang="en-US" sz="3600" b="1" dirty="0" smtClean="0">
              <a:solidFill>
                <a:schemeClr val="tx1"/>
              </a:solidFill>
              <a:latin typeface="Goudy Old Style" pitchFamily="18" charset="0"/>
            </a:endParaRPr>
          </a:p>
          <a:p>
            <a:pPr lvl="0"/>
            <a:r>
              <a:rPr lang="en-US" sz="3600" b="1" dirty="0" smtClean="0">
                <a:solidFill>
                  <a:schemeClr val="tx1"/>
                </a:solidFill>
                <a:latin typeface="Goudy Old Style" pitchFamily="18" charset="0"/>
              </a:rPr>
              <a:t>She </a:t>
            </a:r>
            <a:r>
              <a:rPr lang="en-US" sz="3600" b="1" dirty="0">
                <a:solidFill>
                  <a:schemeClr val="tx1"/>
                </a:solidFill>
                <a:latin typeface="Goudy Old Style" pitchFamily="18" charset="0"/>
              </a:rPr>
              <a:t>ran away from her dear father. </a:t>
            </a:r>
            <a:endParaRPr lang="ru-RU" sz="3600" b="1" dirty="0">
              <a:solidFill>
                <a:schemeClr val="tx1"/>
              </a:solidFill>
            </a:endParaRPr>
          </a:p>
          <a:p>
            <a:pPr lvl="0"/>
            <a:r>
              <a:rPr lang="en-US" sz="3600" b="1" dirty="0">
                <a:solidFill>
                  <a:schemeClr val="tx1"/>
                </a:solidFill>
                <a:latin typeface="Goudy Old Style" pitchFamily="18" charset="0"/>
              </a:rPr>
              <a:t>He threw the rock with all his might. </a:t>
            </a:r>
            <a:endParaRPr lang="ru-RU" sz="3600" b="1" dirty="0">
              <a:solidFill>
                <a:schemeClr val="tx1"/>
              </a:solidFill>
            </a:endParaRPr>
          </a:p>
          <a:p>
            <a:pPr lvl="0"/>
            <a:r>
              <a:rPr lang="en-US" sz="3600" b="1" dirty="0">
                <a:solidFill>
                  <a:schemeClr val="tx1"/>
                </a:solidFill>
                <a:latin typeface="Goudy Old Style" pitchFamily="18" charset="0"/>
              </a:rPr>
              <a:t>He gave all his victories for her. </a:t>
            </a:r>
            <a:endParaRPr lang="ru-RU" sz="3600" b="1" dirty="0">
              <a:solidFill>
                <a:schemeClr val="tx1"/>
              </a:solidFill>
            </a:endParaRPr>
          </a:p>
          <a:p>
            <a:pPr lvl="0"/>
            <a:r>
              <a:rPr lang="en-US" sz="3600" b="1" dirty="0">
                <a:solidFill>
                  <a:schemeClr val="tx1"/>
                </a:solidFill>
                <a:latin typeface="Goudy Old Style" pitchFamily="18" charset="0"/>
              </a:rPr>
              <a:t>He imprisoned her in a dungeon. </a:t>
            </a:r>
            <a:endParaRPr lang="ru-RU" sz="3600" b="1" dirty="0">
              <a:solidFill>
                <a:schemeClr val="tx1"/>
              </a:solidFill>
            </a:endParaRPr>
          </a:p>
          <a:p>
            <a:pPr lvl="0"/>
            <a:r>
              <a:rPr lang="en-US" sz="3600" b="1" dirty="0">
                <a:solidFill>
                  <a:schemeClr val="tx1"/>
                </a:solidFill>
                <a:latin typeface="Goudy Old Style" pitchFamily="18" charset="0"/>
              </a:rPr>
              <a:t>The young man went back home with a hope</a:t>
            </a:r>
            <a:r>
              <a:rPr lang="en-US" sz="3600" b="1" dirty="0" smtClean="0">
                <a:solidFill>
                  <a:schemeClr val="tx1"/>
                </a:solidFill>
                <a:latin typeface="Goudy Old Style" pitchFamily="18" charset="0"/>
              </a:rPr>
              <a:t>.</a:t>
            </a:r>
            <a:endParaRPr lang="ru-RU" sz="36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65618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Goudy Old Style" pitchFamily="18" charset="0"/>
              </a:rPr>
              <a:t>Handout 4 </a:t>
            </a:r>
            <a:r>
              <a:rPr lang="en-US" sz="3600" b="1" dirty="0" smtClean="0">
                <a:solidFill>
                  <a:srgbClr val="000099"/>
                </a:solidFill>
                <a:latin typeface="Goudy Old Style" pitchFamily="18" charset="0"/>
              </a:rPr>
              <a:t/>
            </a:r>
            <a:br>
              <a:rPr lang="en-US" sz="3600" b="1" dirty="0" smtClean="0">
                <a:solidFill>
                  <a:srgbClr val="000099"/>
                </a:solidFill>
                <a:latin typeface="Goudy Old Style" pitchFamily="18" charset="0"/>
              </a:rPr>
            </a:br>
            <a:r>
              <a:rPr lang="en-US" sz="3600" b="1" dirty="0" smtClean="0">
                <a:solidFill>
                  <a:srgbClr val="000099"/>
                </a:solidFill>
                <a:latin typeface="Goudy Old Style" pitchFamily="18" charset="0"/>
              </a:rPr>
              <a:t>Answer </a:t>
            </a:r>
            <a:r>
              <a:rPr lang="en-US" sz="3600" b="1" dirty="0" smtClean="0">
                <a:solidFill>
                  <a:srgbClr val="000099"/>
                </a:solidFill>
                <a:latin typeface="Goudy Old Style" pitchFamily="18" charset="0"/>
              </a:rPr>
              <a:t>these questions about the legend.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136904" cy="46085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</a:t>
            </a:r>
            <a:endParaRPr lang="ru-RU" b="1" dirty="0">
              <a:solidFill>
                <a:srgbClr val="000099"/>
              </a:solidFill>
            </a:endParaRPr>
          </a:p>
          <a:p>
            <a:pPr lvl="0"/>
            <a:r>
              <a:rPr lang="en-US" sz="3600" b="1" dirty="0">
                <a:solidFill>
                  <a:schemeClr val="tx1"/>
                </a:solidFill>
                <a:latin typeface="Goudy Old Style" pitchFamily="18" charset="0"/>
              </a:rPr>
              <a:t>What kind of person was Baikal?</a:t>
            </a:r>
            <a:endParaRPr lang="ru-RU" sz="3600" b="1" dirty="0">
              <a:solidFill>
                <a:schemeClr val="tx1"/>
              </a:solidFill>
            </a:endParaRPr>
          </a:p>
          <a:p>
            <a:pPr lvl="0"/>
            <a:r>
              <a:rPr lang="en-US" sz="3600" b="1" dirty="0">
                <a:solidFill>
                  <a:schemeClr val="tx1"/>
                </a:solidFill>
                <a:latin typeface="Goudy Old Style" pitchFamily="18" charset="0"/>
              </a:rPr>
              <a:t>Did you like </a:t>
            </a:r>
            <a:r>
              <a:rPr lang="en-US" sz="3600" b="1" dirty="0" err="1">
                <a:solidFill>
                  <a:schemeClr val="tx1"/>
                </a:solidFill>
                <a:latin typeface="Goudy Old Style" pitchFamily="18" charset="0"/>
              </a:rPr>
              <a:t>Olkhon</a:t>
            </a:r>
            <a:r>
              <a:rPr lang="en-US" sz="3600" b="1" dirty="0">
                <a:solidFill>
                  <a:schemeClr val="tx1"/>
                </a:solidFill>
                <a:latin typeface="Goudy Old Style" pitchFamily="18" charset="0"/>
              </a:rPr>
              <a:t>? Why not?</a:t>
            </a:r>
            <a:endParaRPr lang="ru-RU" sz="3600" b="1" dirty="0">
              <a:solidFill>
                <a:schemeClr val="tx1"/>
              </a:solidFill>
            </a:endParaRPr>
          </a:p>
          <a:p>
            <a:pPr lvl="0"/>
            <a:r>
              <a:rPr lang="en-US" sz="3600" b="1" dirty="0">
                <a:solidFill>
                  <a:schemeClr val="tx1"/>
                </a:solidFill>
                <a:latin typeface="Goudy Old Style" pitchFamily="18" charset="0"/>
              </a:rPr>
              <a:t>What did Angara do during the story?</a:t>
            </a:r>
            <a:endParaRPr lang="ru-RU" sz="3600" b="1" dirty="0">
              <a:solidFill>
                <a:schemeClr val="tx1"/>
              </a:solidFill>
            </a:endParaRPr>
          </a:p>
          <a:p>
            <a:pPr lvl="0"/>
            <a:r>
              <a:rPr lang="en-US" sz="3600" b="1" dirty="0">
                <a:solidFill>
                  <a:schemeClr val="tx1"/>
                </a:solidFill>
                <a:latin typeface="Goudy Old Style" pitchFamily="18" charset="0"/>
              </a:rPr>
              <a:t>What is your attitude to </a:t>
            </a:r>
            <a:r>
              <a:rPr lang="en-US" sz="3600" b="1" dirty="0" err="1">
                <a:solidFill>
                  <a:schemeClr val="tx1"/>
                </a:solidFill>
                <a:latin typeface="Goudy Old Style" pitchFamily="18" charset="0"/>
              </a:rPr>
              <a:t>Yenisey</a:t>
            </a:r>
            <a:r>
              <a:rPr lang="en-US" sz="3600" b="1" dirty="0">
                <a:solidFill>
                  <a:schemeClr val="tx1"/>
                </a:solidFill>
                <a:latin typeface="Goudy Old Style" pitchFamily="18" charset="0"/>
              </a:rPr>
              <a:t>?</a:t>
            </a:r>
            <a:endParaRPr lang="ru-RU" sz="3600" b="1" dirty="0">
              <a:solidFill>
                <a:schemeClr val="tx1"/>
              </a:solidFill>
            </a:endParaRPr>
          </a:p>
          <a:p>
            <a:pPr lvl="0"/>
            <a:r>
              <a:rPr lang="en-US" sz="3600" b="1" dirty="0">
                <a:solidFill>
                  <a:schemeClr val="tx1"/>
                </a:solidFill>
                <a:latin typeface="Goudy Old Style" pitchFamily="18" charset="0"/>
              </a:rPr>
              <a:t>What is the main idea of the legend?</a:t>
            </a:r>
            <a:endParaRPr lang="ru-RU" sz="3600" b="1" dirty="0">
              <a:solidFill>
                <a:schemeClr val="tx1"/>
              </a:solidFill>
            </a:endParaRPr>
          </a:p>
          <a:p>
            <a:pPr lvl="0"/>
            <a:r>
              <a:rPr lang="en-US" sz="3600" b="1" dirty="0">
                <a:solidFill>
                  <a:schemeClr val="tx1"/>
                </a:solidFill>
                <a:latin typeface="Goudy Old Style" pitchFamily="18" charset="0"/>
              </a:rPr>
              <a:t>How can you characterize </a:t>
            </a:r>
            <a:r>
              <a:rPr lang="en-US" sz="3600" b="1" dirty="0" err="1">
                <a:solidFill>
                  <a:schemeClr val="tx1"/>
                </a:solidFill>
                <a:latin typeface="Goudy Old Style" pitchFamily="18" charset="0"/>
              </a:rPr>
              <a:t>Irkut</a:t>
            </a:r>
            <a:r>
              <a:rPr lang="en-US" sz="3600" b="1" dirty="0">
                <a:solidFill>
                  <a:schemeClr val="tx1"/>
                </a:solidFill>
                <a:latin typeface="Goudy Old Style" pitchFamily="18" charset="0"/>
              </a:rPr>
              <a:t> in one word?</a:t>
            </a:r>
            <a:endParaRPr lang="ru-RU" sz="3600" b="1" dirty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What is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cinquain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80920" cy="4968552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Cinquain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—it’s a five lines poetical form in a Japanese style. In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first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there should be a noun, a pronoun or a proper name expressing the main idea of the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cinquain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second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two adjectives or participle describing characteristics of the chosen topic.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third line </a:t>
            </a: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verbs or participles describing actions of the topic.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fourth line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a four word sentence expressing your attitude to the character.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fifth line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one word describing the point of the topic.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Handout 5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cinquain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example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064896" cy="4536504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House</a:t>
            </a:r>
            <a:b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nice, expensive.</a:t>
            </a:r>
            <a:b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built, rented, sold.</a:t>
            </a:r>
            <a:b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Somebody lives in it.</a:t>
            </a:r>
            <a:b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Building.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864095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cinquain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example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4608512"/>
          </a:xfrm>
        </p:spPr>
        <p:txBody>
          <a:bodyPr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Yenisey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Fair - haired, handsome.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Came, saw, won.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is liked by girls.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Hero.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Goudy Old Style" pitchFamily="18" charset="0"/>
              </a:rPr>
              <a:t>The legend of Baikal and his beautiful daughter Angara</a:t>
            </a:r>
            <a:endParaRPr lang="ru-RU" sz="32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172272" cy="5040560"/>
          </a:xfrm>
        </p:spPr>
        <p:txBody>
          <a:bodyPr/>
          <a:lstStyle/>
          <a:p>
            <a:pPr algn="ctr">
              <a:buNone/>
            </a:pPr>
            <a:r>
              <a:rPr lang="en-US" sz="3300" b="1" dirty="0" smtClean="0">
                <a:latin typeface="Goudy Old Style" pitchFamily="18" charset="0"/>
                <a:cs typeface="Arabic Typesetting" pitchFamily="66" charset="-78"/>
              </a:rPr>
              <a:t>Oh, Great Baikal! </a:t>
            </a:r>
          </a:p>
          <a:p>
            <a:pPr algn="ctr">
              <a:buNone/>
            </a:pPr>
            <a:r>
              <a:rPr lang="en-US" sz="3300" b="1" dirty="0" smtClean="0">
                <a:latin typeface="Goudy Old Style" pitchFamily="18" charset="0"/>
                <a:cs typeface="Arabic Typesetting" pitchFamily="66" charset="-78"/>
              </a:rPr>
              <a:t>The world of gods – </a:t>
            </a:r>
            <a:r>
              <a:rPr lang="en-US" sz="3300" b="1" dirty="0" err="1" smtClean="0">
                <a:solidFill>
                  <a:srgbClr val="000099"/>
                </a:solidFill>
                <a:latin typeface="Goudy Old Style" pitchFamily="18" charset="0"/>
                <a:cs typeface="Arabic Typesetting" pitchFamily="66" charset="-78"/>
              </a:rPr>
              <a:t>ezhinz</a:t>
            </a:r>
            <a:r>
              <a:rPr lang="en-US" sz="3300" b="1" dirty="0" smtClean="0">
                <a:solidFill>
                  <a:srgbClr val="000099"/>
                </a:solidFill>
                <a:latin typeface="Goudy Old Style" pitchFamily="18" charset="0"/>
                <a:cs typeface="Arabic Typesetting" pitchFamily="66" charset="-78"/>
              </a:rPr>
              <a:t>,</a:t>
            </a:r>
            <a:endParaRPr lang="en-US" sz="3300" b="1" dirty="0" smtClean="0">
              <a:latin typeface="Goudy Old Style" pitchFamily="18" charset="0"/>
              <a:cs typeface="Arabic Typesetting" pitchFamily="66" charset="-78"/>
            </a:endParaRPr>
          </a:p>
          <a:p>
            <a:pPr algn="ctr">
              <a:buNone/>
            </a:pPr>
            <a:r>
              <a:rPr lang="en-US" sz="3300" b="1" dirty="0" smtClean="0">
                <a:latin typeface="Goudy Old Style" pitchFamily="18" charset="0"/>
                <a:cs typeface="Arabic Typesetting" pitchFamily="66" charset="-78"/>
              </a:rPr>
              <a:t> the land of miracles and legends.</a:t>
            </a:r>
          </a:p>
          <a:p>
            <a:pPr algn="ctr">
              <a:buNone/>
            </a:pPr>
            <a:r>
              <a:rPr lang="en-US" sz="3300" b="1" dirty="0" smtClean="0">
                <a:latin typeface="Goudy Old Style" pitchFamily="18" charset="0"/>
                <a:cs typeface="Arabic Typesetting" pitchFamily="66" charset="-78"/>
              </a:rPr>
              <a:t>Where is your </a:t>
            </a:r>
            <a:r>
              <a:rPr lang="en-US" sz="3300" b="1" dirty="0" smtClean="0">
                <a:solidFill>
                  <a:srgbClr val="000099"/>
                </a:solidFill>
                <a:latin typeface="Goudy Old Style" pitchFamily="18" charset="0"/>
                <a:cs typeface="Arabic Typesetting" pitchFamily="66" charset="-78"/>
              </a:rPr>
              <a:t>disobedient </a:t>
            </a:r>
            <a:r>
              <a:rPr lang="en-US" sz="3300" b="1" dirty="0" smtClean="0">
                <a:latin typeface="Goudy Old Style" pitchFamily="18" charset="0"/>
                <a:cs typeface="Arabic Typesetting" pitchFamily="66" charset="-78"/>
              </a:rPr>
              <a:t>daughter? …</a:t>
            </a:r>
          </a:p>
          <a:p>
            <a:endParaRPr lang="ru-RU" dirty="0"/>
          </a:p>
        </p:txBody>
      </p:sp>
      <p:pic>
        <p:nvPicPr>
          <p:cNvPr id="10" name="Picture 2" descr="F:\Pictures_of_my_region\фото и песни\93739622_large_3303834_baykal_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038600" cy="2619025"/>
          </a:xfrm>
          <a:prstGeom prst="rect">
            <a:avLst/>
          </a:prstGeom>
          <a:noFill/>
          <a:ln cmpd="sng">
            <a:solidFill>
              <a:srgbClr val="002060"/>
            </a:solidFill>
          </a:ln>
        </p:spPr>
      </p:pic>
      <p:pic>
        <p:nvPicPr>
          <p:cNvPr id="11" name="Picture 2" descr="F:\Pictures_of_my_region\фото и песни\kamni_ozero_sibir_baykal_voda_prozrachnaya_oblaka_7111_1680x1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4032448" cy="2348880"/>
          </a:xfrm>
          <a:prstGeom prst="rect">
            <a:avLst/>
          </a:prstGeom>
          <a:noFill/>
          <a:ln cmpd="sng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Goudy Old Style" pitchFamily="18" charset="0"/>
              </a:rPr>
              <a:t>Powerful Baikal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7984" y="1556792"/>
            <a:ext cx="4258816" cy="46805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b="1" dirty="0" smtClean="0">
              <a:latin typeface="Goudy Old Style" pitchFamily="18" charset="0"/>
            </a:endParaRPr>
          </a:p>
          <a:p>
            <a:pPr>
              <a:buNone/>
            </a:pPr>
            <a:r>
              <a:rPr lang="en-US" sz="3200" b="1" dirty="0" smtClean="0">
                <a:latin typeface="Goudy Old Style" pitchFamily="18" charset="0"/>
              </a:rPr>
              <a:t>Many years ago there lived a formidable giant Baikal</a:t>
            </a:r>
            <a:r>
              <a:rPr lang="ru-RU" sz="3200" b="1" dirty="0" smtClean="0"/>
              <a:t>. </a:t>
            </a:r>
            <a:r>
              <a:rPr lang="en-US" sz="3200" b="1" dirty="0" smtClean="0">
                <a:latin typeface="Goudy Old Style" pitchFamily="18" charset="0"/>
              </a:rPr>
              <a:t>He was a most powerful, valiant knight. He had countless treasures. </a:t>
            </a:r>
            <a:endParaRPr lang="ru-RU" sz="3200" b="1" dirty="0"/>
          </a:p>
        </p:txBody>
      </p:sp>
      <p:pic>
        <p:nvPicPr>
          <p:cNvPr id="2050" name="Picture 2" descr="C:\Users\user\Desktop\Красавица Ангара\Рисунок_Легенда_Ангара\Изображение 0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672408" cy="5040560"/>
          </a:xfrm>
          <a:prstGeom prst="rect">
            <a:avLst/>
          </a:prstGeom>
          <a:noFill/>
          <a:ln cmpd="sng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Goudy Old Style" pitchFamily="18" charset="0"/>
              </a:rPr>
              <a:t>Merciless </a:t>
            </a:r>
            <a:r>
              <a:rPr lang="en-US" sz="3200" b="1" dirty="0" err="1" smtClean="0">
                <a:solidFill>
                  <a:srgbClr val="000099"/>
                </a:solidFill>
                <a:latin typeface="Goudy Old Style" pitchFamily="18" charset="0"/>
              </a:rPr>
              <a:t>Olkhon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sz="3200" b="1" dirty="0" smtClean="0">
              <a:latin typeface="Goudy Old Style" pitchFamily="18" charset="0"/>
            </a:endParaRPr>
          </a:p>
          <a:p>
            <a:pPr>
              <a:buNone/>
            </a:pPr>
            <a:r>
              <a:rPr lang="en-US" sz="3200" b="1" dirty="0" smtClean="0">
                <a:latin typeface="Goudy Old Style" pitchFamily="18" charset="0"/>
              </a:rPr>
              <a:t>He had a subject whose name was </a:t>
            </a:r>
            <a:r>
              <a:rPr lang="en-US" sz="3200" b="1" dirty="0" err="1" smtClean="0">
                <a:latin typeface="Goudy Old Style" pitchFamily="18" charset="0"/>
              </a:rPr>
              <a:t>Olkhon</a:t>
            </a:r>
            <a:r>
              <a:rPr lang="en-US" sz="3200" b="1" dirty="0" smtClean="0">
                <a:latin typeface="Goudy Old Style" pitchFamily="18" charset="0"/>
              </a:rPr>
              <a:t>, who was a very merciless man and a faithful assistant. </a:t>
            </a:r>
            <a:endParaRPr lang="ru-RU" sz="3200" b="1" dirty="0" smtClean="0"/>
          </a:p>
          <a:p>
            <a:endParaRPr lang="ru-RU" dirty="0"/>
          </a:p>
        </p:txBody>
      </p:sp>
      <p:pic>
        <p:nvPicPr>
          <p:cNvPr id="3074" name="Picture 2" descr="C:\Users\user\Desktop\Красавица Ангара\Рисунок_Легенда_Ангара\Изображени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816424" cy="5184576"/>
          </a:xfrm>
          <a:prstGeom prst="rect">
            <a:avLst/>
          </a:prstGeom>
          <a:noFill/>
          <a:ln cmpd="sng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Goudy Old Style" pitchFamily="18" charset="0"/>
              </a:rPr>
              <a:t>The Beauty Angara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100264" cy="5184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b="1" dirty="0" smtClean="0">
                <a:latin typeface="Goudy Old Style" pitchFamily="18" charset="0"/>
              </a:rPr>
              <a:t>He had 333 obedient sons and an only daughter who wasted the riches of her father. Angara was a capricious beauty.</a:t>
            </a:r>
            <a:endParaRPr lang="ru-RU" b="1" dirty="0" smtClean="0"/>
          </a:p>
          <a:p>
            <a:pPr>
              <a:buNone/>
            </a:pPr>
            <a:r>
              <a:rPr lang="en-US" b="1" dirty="0" smtClean="0">
                <a:latin typeface="Goudy Old Style" pitchFamily="18" charset="0"/>
              </a:rPr>
              <a:t>Baikal's daughter didn't have a beloved, and she was bored. And her father decided to find a fiancé for her.</a:t>
            </a:r>
            <a:endParaRPr lang="ru-RU" b="1" dirty="0" smtClean="0"/>
          </a:p>
          <a:p>
            <a:pPr>
              <a:buNone/>
            </a:pPr>
            <a:r>
              <a:rPr lang="en-US" b="1" dirty="0" smtClean="0">
                <a:latin typeface="Goudy Old Style" pitchFamily="18" charset="0"/>
              </a:rPr>
              <a:t>Many knights wanted to be Baikal’s son – in – law. Angara refused them.</a:t>
            </a:r>
            <a:r>
              <a:rPr lang="en-US" dirty="0" smtClean="0">
                <a:latin typeface="Goudy Old Style" pitchFamily="18" charset="0"/>
              </a:rPr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user\Desktop\Красавица Ангара\Рисунок_Легенда_Ангара\Изображение 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3000" contrast="11000"/>
          </a:blip>
          <a:srcRect/>
          <a:stretch>
            <a:fillRect/>
          </a:stretch>
        </p:blipFill>
        <p:spPr bwMode="auto">
          <a:xfrm>
            <a:off x="467544" y="1196752"/>
            <a:ext cx="3816424" cy="5184576"/>
          </a:xfrm>
          <a:prstGeom prst="rect">
            <a:avLst/>
          </a:prstGeom>
          <a:noFill/>
          <a:ln cmpd="sng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latin typeface="Goudy Old Style" pitchFamily="18" charset="0"/>
              </a:rPr>
              <a:t>Irkut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>
                <a:latin typeface="Goudy Old Style" pitchFamily="18" charset="0"/>
              </a:rPr>
              <a:t>One knight </a:t>
            </a:r>
            <a:r>
              <a:rPr lang="en-US" sz="3200" b="1" dirty="0" err="1" smtClean="0">
                <a:latin typeface="Goudy Old Style" pitchFamily="18" charset="0"/>
              </a:rPr>
              <a:t>Irkut</a:t>
            </a:r>
            <a:r>
              <a:rPr lang="en-US" sz="3200" b="1" dirty="0" smtClean="0">
                <a:latin typeface="Goudy Old Style" pitchFamily="18" charset="0"/>
              </a:rPr>
              <a:t> came there.  Angara didn’t want to be his wife. But Baikal liked </a:t>
            </a:r>
            <a:r>
              <a:rPr lang="en-US" sz="3200" b="1" dirty="0" err="1" smtClean="0">
                <a:latin typeface="Goudy Old Style" pitchFamily="18" charset="0"/>
              </a:rPr>
              <a:t>Irkut</a:t>
            </a:r>
            <a:r>
              <a:rPr lang="en-US" sz="3200" b="1" dirty="0" smtClean="0">
                <a:latin typeface="Goudy Old Style" pitchFamily="18" charset="0"/>
              </a:rPr>
              <a:t> and he said: “You’ll be my son – in – law. I</a:t>
            </a:r>
            <a:r>
              <a:rPr lang="ru-RU" sz="3200" b="1" dirty="0" smtClean="0"/>
              <a:t>’</a:t>
            </a:r>
            <a:r>
              <a:rPr lang="en-US" sz="3200" b="1" dirty="0" err="1" smtClean="0">
                <a:latin typeface="Goudy Old Style" pitchFamily="18" charset="0"/>
              </a:rPr>
              <a:t>ll</a:t>
            </a:r>
            <a:r>
              <a:rPr lang="en-US" sz="3200" b="1" dirty="0" smtClean="0">
                <a:latin typeface="Goudy Old Style" pitchFamily="18" charset="0"/>
              </a:rPr>
              <a:t> help you</a:t>
            </a:r>
            <a:r>
              <a:rPr lang="ru-RU" sz="3200" b="1" dirty="0" smtClean="0"/>
              <a:t>”.</a:t>
            </a:r>
          </a:p>
          <a:p>
            <a:endParaRPr lang="ru-RU" dirty="0"/>
          </a:p>
        </p:txBody>
      </p:sp>
      <p:pic>
        <p:nvPicPr>
          <p:cNvPr id="4098" name="Picture 2" descr="C:\Users\user\Desktop\Красавица Ангара\Рисунок_Легенда_Ангара\Изображение 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 contrast="18000"/>
          </a:blip>
          <a:srcRect/>
          <a:stretch>
            <a:fillRect/>
          </a:stretch>
        </p:blipFill>
        <p:spPr bwMode="auto">
          <a:xfrm>
            <a:off x="539552" y="1268760"/>
            <a:ext cx="3816424" cy="5112568"/>
          </a:xfrm>
          <a:prstGeom prst="rect">
            <a:avLst/>
          </a:prstGeom>
          <a:noFill/>
          <a:ln cmpd="sng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Goudy Old Style" pitchFamily="18" charset="0"/>
              </a:rPr>
              <a:t>National holiday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038600" cy="4525963"/>
          </a:xfrm>
        </p:spPr>
        <p:txBody>
          <a:bodyPr/>
          <a:lstStyle/>
          <a:p>
            <a:pPr>
              <a:buNone/>
            </a:pPr>
            <a:endParaRPr lang="en-US" sz="3200" b="1" dirty="0" smtClean="0">
              <a:latin typeface="Goudy Old Style" pitchFamily="18" charset="0"/>
            </a:endParaRPr>
          </a:p>
          <a:p>
            <a:pPr>
              <a:buNone/>
            </a:pPr>
            <a:r>
              <a:rPr lang="en-US" sz="3200" b="1" dirty="0" smtClean="0">
                <a:latin typeface="Goudy Old Style" pitchFamily="18" charset="0"/>
              </a:rPr>
              <a:t>Summer came. Every year people in </a:t>
            </a:r>
            <a:r>
              <a:rPr lang="en-US" sz="3200" b="1" dirty="0" err="1" smtClean="0">
                <a:latin typeface="Goudy Old Style" pitchFamily="18" charset="0"/>
              </a:rPr>
              <a:t>Buryatia</a:t>
            </a:r>
            <a:r>
              <a:rPr lang="en-US" sz="3200" b="1" dirty="0" smtClean="0">
                <a:latin typeface="Goudy Old Style" pitchFamily="18" charset="0"/>
              </a:rPr>
              <a:t> celebrated </a:t>
            </a:r>
            <a:r>
              <a:rPr lang="en-US" sz="3200" b="1" dirty="0" err="1" smtClean="0">
                <a:latin typeface="Goudy Old Style" pitchFamily="18" charset="0"/>
              </a:rPr>
              <a:t>Surharban</a:t>
            </a:r>
            <a:r>
              <a:rPr lang="en-US" sz="3200" b="1" dirty="0" smtClean="0">
                <a:latin typeface="Goudy Old Style" pitchFamily="18" charset="0"/>
              </a:rPr>
              <a:t>. That year a lot of people arrived at Baikal’s to take part in it. </a:t>
            </a:r>
            <a:endParaRPr lang="ru-RU" sz="3200" b="1" dirty="0" smtClean="0"/>
          </a:p>
          <a:p>
            <a:endParaRPr lang="ru-RU" dirty="0"/>
          </a:p>
        </p:txBody>
      </p:sp>
      <p:pic>
        <p:nvPicPr>
          <p:cNvPr id="5122" name="Picture 2" descr="C:\Users\user\Desktop\Красавица Ангара\Рисунок_Легенда_Ангара\Изображение 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528392" cy="4824536"/>
          </a:xfrm>
          <a:prstGeom prst="rect">
            <a:avLst/>
          </a:prstGeom>
          <a:noFill/>
          <a:ln cmpd="sng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Goudy Old Style" pitchFamily="18" charset="0"/>
              </a:rPr>
              <a:t>Brave Yenisei 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sz="3200" b="1" dirty="0" smtClean="0">
              <a:latin typeface="Goudy Old Style" pitchFamily="18" charset="0"/>
            </a:endParaRPr>
          </a:p>
          <a:p>
            <a:pPr>
              <a:buNone/>
            </a:pPr>
            <a:r>
              <a:rPr lang="en-US" sz="3200" b="1" dirty="0" smtClean="0">
                <a:latin typeface="Goudy Old Style" pitchFamily="18" charset="0"/>
              </a:rPr>
              <a:t>Fearless Yenisei came there too and was the winner of all the competitions there: archery, </a:t>
            </a:r>
            <a:r>
              <a:rPr lang="en-US" sz="3200" b="1" dirty="0" err="1" smtClean="0">
                <a:latin typeface="Goudy Old Style" pitchFamily="18" charset="0"/>
              </a:rPr>
              <a:t>Buryat</a:t>
            </a:r>
            <a:r>
              <a:rPr lang="en-US" sz="3200" b="1" dirty="0" smtClean="0">
                <a:latin typeface="Goudy Old Style" pitchFamily="18" charset="0"/>
              </a:rPr>
              <a:t> </a:t>
            </a:r>
            <a:r>
              <a:rPr lang="en-US" sz="3200" b="1" dirty="0" err="1" smtClean="0">
                <a:latin typeface="Goudy Old Style" pitchFamily="18" charset="0"/>
              </a:rPr>
              <a:t>whrestling</a:t>
            </a:r>
            <a:r>
              <a:rPr lang="en-US" sz="3200" b="1" dirty="0" smtClean="0">
                <a:latin typeface="Goudy Old Style" pitchFamily="18" charset="0"/>
              </a:rPr>
              <a:t> and horse racing.</a:t>
            </a:r>
            <a:endParaRPr lang="ru-RU" sz="3200" b="1" dirty="0" smtClean="0"/>
          </a:p>
          <a:p>
            <a:endParaRPr lang="ru-RU" dirty="0"/>
          </a:p>
        </p:txBody>
      </p:sp>
      <p:pic>
        <p:nvPicPr>
          <p:cNvPr id="6146" name="Picture 2" descr="C:\Users\user\Desktop\Красавица Ангара\Рисунок_Легенда_Ангара\Изображение 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 contrast="3000"/>
          </a:blip>
          <a:srcRect/>
          <a:stretch>
            <a:fillRect/>
          </a:stretch>
        </p:blipFill>
        <p:spPr bwMode="auto">
          <a:xfrm>
            <a:off x="611561" y="1196752"/>
            <a:ext cx="3457408" cy="5112568"/>
          </a:xfrm>
          <a:prstGeom prst="rect">
            <a:avLst/>
          </a:prstGeom>
          <a:noFill/>
          <a:ln cmpd="sng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Goudy Old Style" pitchFamily="18" charset="0"/>
              </a:rPr>
              <a:t>Falling in love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latin typeface="Goudy Old Style" pitchFamily="18" charset="0"/>
              </a:rPr>
              <a:t>When Angara saw </a:t>
            </a:r>
            <a:r>
              <a:rPr lang="en-US" b="1" dirty="0" err="1" smtClean="0">
                <a:latin typeface="Goudy Old Style" pitchFamily="18" charset="0"/>
              </a:rPr>
              <a:t>Yenisey</a:t>
            </a:r>
            <a:r>
              <a:rPr lang="en-US" b="1" dirty="0" smtClean="0">
                <a:latin typeface="Goudy Old Style" pitchFamily="18" charset="0"/>
              </a:rPr>
              <a:t> she fell in love with him at once. Yenisei was fascinated by Angara’s beauty. He came to her and said: “All my victories are for you, beautiful girl.”</a:t>
            </a:r>
            <a:endParaRPr lang="ru-RU" b="1" dirty="0" smtClean="0"/>
          </a:p>
          <a:p>
            <a:pPr>
              <a:buNone/>
            </a:pPr>
            <a:r>
              <a:rPr lang="en-US" b="1" dirty="0" smtClean="0">
                <a:latin typeface="Goudy Old Style" pitchFamily="18" charset="0"/>
              </a:rPr>
              <a:t>When Yenisei had gone, Baikal proposed her to be </a:t>
            </a:r>
            <a:r>
              <a:rPr lang="en-US" b="1" dirty="0" err="1" smtClean="0">
                <a:latin typeface="Goudy Old Style" pitchFamily="18" charset="0"/>
              </a:rPr>
              <a:t>Irkut’s</a:t>
            </a:r>
            <a:r>
              <a:rPr lang="en-US" b="1" dirty="0" smtClean="0">
                <a:latin typeface="Goudy Old Style" pitchFamily="18" charset="0"/>
              </a:rPr>
              <a:t> wife. But she refused again.</a:t>
            </a:r>
            <a:endParaRPr lang="ru-RU" b="1" dirty="0" smtClean="0"/>
          </a:p>
          <a:p>
            <a:endParaRPr lang="ru-RU" b="1" dirty="0"/>
          </a:p>
        </p:txBody>
      </p:sp>
      <p:pic>
        <p:nvPicPr>
          <p:cNvPr id="7170" name="Picture 2" descr="C:\Users\user\Desktop\Красавица Ангара\Рисунок_Легенда_Ангара\Изображение 0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744415" cy="4968552"/>
          </a:xfrm>
          <a:prstGeom prst="rect">
            <a:avLst/>
          </a:prstGeom>
          <a:noFill/>
          <a:ln cmpd="sng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715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1) How is our amazing lake described in the poem? 2) What disobedient daughter is mentioned in the poem? 3) Guess the topic of our lesson </vt:lpstr>
      <vt:lpstr>The legend of Baikal and his beautiful daughter Angara</vt:lpstr>
      <vt:lpstr>Powerful Baikal</vt:lpstr>
      <vt:lpstr>Merciless Olkhon</vt:lpstr>
      <vt:lpstr>The Beauty Angara</vt:lpstr>
      <vt:lpstr>Irkut</vt:lpstr>
      <vt:lpstr>National holiday</vt:lpstr>
      <vt:lpstr>Brave Yenisei </vt:lpstr>
      <vt:lpstr>Falling in love</vt:lpstr>
      <vt:lpstr>Is it possible to find a force to hold love imprisoned?</vt:lpstr>
      <vt:lpstr>Disobedient daughter</vt:lpstr>
      <vt:lpstr>Shaman rock.</vt:lpstr>
      <vt:lpstr>Handout 1  </vt:lpstr>
      <vt:lpstr>Handout 2 Match the three verbs with the character of the legend. </vt:lpstr>
      <vt:lpstr>Handout 3 Why did they do it?  </vt:lpstr>
      <vt:lpstr>Handout 4  Answer these questions about the legend.</vt:lpstr>
      <vt:lpstr>What is  cinquain?</vt:lpstr>
      <vt:lpstr>Handout 5  A cinquain example</vt:lpstr>
      <vt:lpstr>A cinquain example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legend of Baikal and his beautiful daughter Angara</dc:title>
  <dc:creator>user</dc:creator>
  <cp:lastModifiedBy>user</cp:lastModifiedBy>
  <cp:revision>74</cp:revision>
  <dcterms:created xsi:type="dcterms:W3CDTF">2015-02-09T12:37:23Z</dcterms:created>
  <dcterms:modified xsi:type="dcterms:W3CDTF">2015-02-13T14:54:52Z</dcterms:modified>
</cp:coreProperties>
</file>